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68" r:id="rId3"/>
    <p:sldId id="257" r:id="rId4"/>
    <p:sldId id="258" r:id="rId5"/>
    <p:sldId id="262" r:id="rId6"/>
    <p:sldId id="263" r:id="rId7"/>
    <p:sldId id="264" r:id="rId8"/>
    <p:sldId id="259" r:id="rId9"/>
    <p:sldId id="260" r:id="rId10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E62A4-D71B-47C7-9F60-A9BDD10AD625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17DB1-CB02-4B40-A703-A10E0AF26BBA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F99A0B-D0F5-432A-893B-7994DD50F30B}" type="datetimeFigureOut">
              <a:rPr lang="en-AU" smtClean="0"/>
              <a:pPr/>
              <a:t>3/11/2011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ETL123: Mathematics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4: Maths Assessment in Lessons  (Van </a:t>
            </a:r>
            <a:r>
              <a:rPr lang="en-AU" dirty="0" smtClean="0"/>
              <a:t>De </a:t>
            </a:r>
            <a:r>
              <a:rPr lang="en-AU" dirty="0" err="1" smtClean="0"/>
              <a:t>Walle</a:t>
            </a:r>
            <a:r>
              <a:rPr lang="en-AU" dirty="0" smtClean="0"/>
              <a:t> Ch </a:t>
            </a:r>
            <a:r>
              <a:rPr lang="en-AU" dirty="0" smtClean="0"/>
              <a:t>5)</a:t>
            </a:r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Maths Assessment is . . .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What </a:t>
            </a:r>
            <a:r>
              <a:rPr lang="en-AU" dirty="0" smtClean="0"/>
              <a:t>do you think about when you think about Maths assessment?</a:t>
            </a:r>
            <a:endParaRPr lang="en-AU" dirty="0"/>
          </a:p>
        </p:txBody>
      </p:sp>
      <p:pic>
        <p:nvPicPr>
          <p:cNvPr id="1026" name="Picture 2" descr="C:\Documents and Settings\astrangeways\Local Settings\Temporary Internet Files\Content.IE5\A7YB4EN6\MC90044573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700808"/>
            <a:ext cx="2136929" cy="17975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do you think about when you </a:t>
            </a:r>
            <a:r>
              <a:rPr lang="en-AU" dirty="0" smtClean="0"/>
              <a:t>think about Maths assessment?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AU" b="1" dirty="0" smtClean="0"/>
          </a:p>
          <a:p>
            <a:r>
              <a:rPr lang="en-AU" b="1" dirty="0" smtClean="0"/>
              <a:t>Forms</a:t>
            </a:r>
            <a:endParaRPr lang="en-AU" b="1" dirty="0" smtClean="0"/>
          </a:p>
          <a:p>
            <a:pPr>
              <a:buNone/>
            </a:pPr>
            <a:r>
              <a:rPr lang="en-AU" sz="2000" dirty="0" smtClean="0"/>
              <a:t>Tests?  		Quizzes?  		What else?</a:t>
            </a:r>
          </a:p>
          <a:p>
            <a:pPr>
              <a:buNone/>
            </a:pPr>
            <a:endParaRPr lang="en-AU" sz="2000" dirty="0" smtClean="0"/>
          </a:p>
          <a:p>
            <a:r>
              <a:rPr lang="en-AU" b="1" dirty="0" smtClean="0"/>
              <a:t>Content</a:t>
            </a:r>
          </a:p>
          <a:p>
            <a:pPr>
              <a:buNone/>
            </a:pPr>
            <a:r>
              <a:rPr lang="en-AU" sz="1800" dirty="0" smtClean="0"/>
              <a:t>Concepts?			Procedures?  		What else?</a:t>
            </a:r>
          </a:p>
          <a:p>
            <a:pPr>
              <a:buNone/>
            </a:pPr>
            <a:endParaRPr lang="en-AU" sz="1800" dirty="0" smtClean="0"/>
          </a:p>
          <a:p>
            <a:r>
              <a:rPr lang="en-AU" b="1" dirty="0" smtClean="0"/>
              <a:t>Purposes</a:t>
            </a:r>
          </a:p>
          <a:p>
            <a:pPr>
              <a:buNone/>
            </a:pPr>
            <a:r>
              <a:rPr lang="en-AU" sz="1800" dirty="0" smtClean="0"/>
              <a:t>Check achievement?  		What else?</a:t>
            </a:r>
            <a:endParaRPr lang="en-AU" sz="1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Why do we Assess?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endParaRPr lang="en-AU" dirty="0" smtClean="0"/>
          </a:p>
          <a:p>
            <a:r>
              <a:rPr lang="en-AU" dirty="0" smtClean="0"/>
              <a:t>Monitor </a:t>
            </a:r>
            <a:r>
              <a:rPr lang="en-AU" b="1" dirty="0" smtClean="0"/>
              <a:t>Progress</a:t>
            </a:r>
            <a:r>
              <a:rPr lang="en-AU" dirty="0" smtClean="0"/>
              <a:t> (formative assessment)</a:t>
            </a:r>
            <a:endParaRPr lang="en-AU" dirty="0" smtClean="0"/>
          </a:p>
          <a:p>
            <a:pPr>
              <a:buNone/>
            </a:pPr>
            <a:r>
              <a:rPr lang="en-AU" dirty="0" smtClean="0"/>
              <a:t>					</a:t>
            </a:r>
            <a:endParaRPr lang="en-AU" b="1" dirty="0" smtClean="0"/>
          </a:p>
          <a:p>
            <a:r>
              <a:rPr lang="en-AU" dirty="0" smtClean="0"/>
              <a:t>Make </a:t>
            </a:r>
            <a:r>
              <a:rPr lang="en-AU" b="1" dirty="0" smtClean="0"/>
              <a:t>Instructional Decisions </a:t>
            </a:r>
            <a:r>
              <a:rPr lang="en-AU" dirty="0" smtClean="0"/>
              <a:t>(LMP and LP)</a:t>
            </a:r>
            <a:endParaRPr lang="en-AU" dirty="0" smtClean="0"/>
          </a:p>
          <a:p>
            <a:pPr>
              <a:buNone/>
            </a:pPr>
            <a:r>
              <a:rPr lang="en-AU" dirty="0" smtClean="0"/>
              <a:t>					</a:t>
            </a:r>
            <a:endParaRPr lang="en-AU" b="1" dirty="0" smtClean="0"/>
          </a:p>
          <a:p>
            <a:r>
              <a:rPr lang="en-AU" dirty="0" smtClean="0"/>
              <a:t>Evaluate Student </a:t>
            </a:r>
            <a:r>
              <a:rPr lang="en-AU" b="1" dirty="0" smtClean="0"/>
              <a:t>Achievement</a:t>
            </a:r>
            <a:r>
              <a:rPr lang="en-AU" dirty="0" smtClean="0"/>
              <a:t> (summative assessment)</a:t>
            </a:r>
          </a:p>
          <a:p>
            <a:pPr>
              <a:buNone/>
            </a:pPr>
            <a:endParaRPr lang="en-AU" dirty="0" smtClean="0"/>
          </a:p>
          <a:p>
            <a:r>
              <a:rPr lang="en-AU" dirty="0" smtClean="0"/>
              <a:t>Evaluate Own Teaching </a:t>
            </a:r>
            <a:r>
              <a:rPr lang="en-AU" b="1" dirty="0" smtClean="0"/>
              <a:t>Programme</a:t>
            </a:r>
            <a:r>
              <a:rPr lang="en-AU" dirty="0" smtClean="0"/>
              <a:t>/Unit (reflection)</a:t>
            </a:r>
            <a:endParaRPr lang="en-AU" dirty="0" smtClean="0"/>
          </a:p>
          <a:p>
            <a:pPr>
              <a:buNone/>
            </a:pPr>
            <a:r>
              <a:rPr lang="en-AU" dirty="0" smtClean="0"/>
              <a:t>				</a:t>
            </a:r>
            <a:endParaRPr lang="en-A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What do we Assess?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AU" sz="6900" b="1" dirty="0" smtClean="0"/>
              <a:t>Mathematical Knowledge</a:t>
            </a:r>
            <a:endParaRPr lang="en-AU" sz="6900" b="1" dirty="0" smtClean="0"/>
          </a:p>
          <a:p>
            <a:r>
              <a:rPr lang="en-AU" sz="3400" dirty="0" smtClean="0"/>
              <a:t>Concepts</a:t>
            </a:r>
          </a:p>
          <a:p>
            <a:r>
              <a:rPr lang="en-AU" sz="3400" dirty="0" smtClean="0"/>
              <a:t>Procedures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sz="7000" b="1" dirty="0" smtClean="0"/>
              <a:t>Mathematical Processes</a:t>
            </a:r>
            <a:endParaRPr lang="en-AU" sz="7000" b="1" dirty="0" smtClean="0"/>
          </a:p>
          <a:p>
            <a:r>
              <a:rPr lang="en-AU" sz="3400" dirty="0" smtClean="0"/>
              <a:t>Problem-solving</a:t>
            </a:r>
          </a:p>
          <a:p>
            <a:r>
              <a:rPr lang="en-AU" sz="3400" dirty="0" smtClean="0"/>
              <a:t>Reasoning</a:t>
            </a:r>
          </a:p>
          <a:p>
            <a:r>
              <a:rPr lang="en-AU" sz="3400" dirty="0" smtClean="0"/>
              <a:t>Communication</a:t>
            </a:r>
          </a:p>
          <a:p>
            <a:r>
              <a:rPr lang="en-AU" sz="3400" dirty="0" smtClean="0"/>
              <a:t>Attitudes</a:t>
            </a:r>
            <a:endParaRPr lang="en-AU" sz="3400" dirty="0" smtClean="0"/>
          </a:p>
          <a:p>
            <a:pPr>
              <a:buNone/>
            </a:pPr>
            <a:r>
              <a:rPr lang="en-AU" sz="1800" dirty="0" smtClean="0"/>
              <a:t>	</a:t>
            </a:r>
            <a:r>
              <a:rPr lang="en-AU" sz="1800" dirty="0" smtClean="0"/>
              <a:t>(</a:t>
            </a:r>
            <a:r>
              <a:rPr lang="en-AU" sz="1800" dirty="0" err="1" smtClean="0"/>
              <a:t>cf</a:t>
            </a:r>
            <a:r>
              <a:rPr lang="en-AU" sz="1800" dirty="0" smtClean="0"/>
              <a:t>: 5 strands of Maths proficiency:  Conceptual understanding, procedural fluency, strategic competence, adaptive reasoning, productive disposition (Van </a:t>
            </a:r>
            <a:r>
              <a:rPr lang="en-AU" sz="1800" dirty="0" err="1" smtClean="0"/>
              <a:t>der</a:t>
            </a:r>
            <a:r>
              <a:rPr lang="en-AU" sz="1800" dirty="0" smtClean="0"/>
              <a:t> </a:t>
            </a:r>
            <a:r>
              <a:rPr lang="en-AU" sz="1800" dirty="0" err="1" smtClean="0"/>
              <a:t>Walle</a:t>
            </a:r>
            <a:r>
              <a:rPr lang="en-AU" sz="1800" dirty="0" smtClean="0"/>
              <a:t> p25)</a:t>
            </a:r>
            <a:r>
              <a:rPr lang="en-AU" sz="1800" dirty="0" smtClean="0"/>
              <a:t>	</a:t>
            </a:r>
            <a:endParaRPr lang="en-AU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Performance-Based Assessments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i="1" dirty="0" smtClean="0"/>
              <a:t>The same task as a </a:t>
            </a:r>
            <a:r>
              <a:rPr lang="en-AU" b="1" i="1" dirty="0" smtClean="0"/>
              <a:t>problem task </a:t>
            </a:r>
            <a:r>
              <a:rPr lang="en-AU" i="1" dirty="0" smtClean="0"/>
              <a:t>(activity where there’s no one solution method)</a:t>
            </a:r>
          </a:p>
          <a:p>
            <a:pPr>
              <a:buNone/>
            </a:pPr>
            <a:endParaRPr lang="en-AU" i="1" dirty="0" smtClean="0"/>
          </a:p>
          <a:p>
            <a:pPr>
              <a:buNone/>
            </a:pPr>
            <a:endParaRPr lang="en-AU" i="1" dirty="0" smtClean="0"/>
          </a:p>
          <a:p>
            <a:pPr>
              <a:buNone/>
            </a:pPr>
            <a:endParaRPr lang="en-AU" dirty="0" smtClean="0"/>
          </a:p>
          <a:p>
            <a:r>
              <a:rPr lang="en-AU" sz="2000" dirty="0" smtClean="0"/>
              <a:t>E.g. If you don’t know 12-7, what are some ways you could find the answer</a:t>
            </a:r>
          </a:p>
          <a:p>
            <a:endParaRPr lang="en-AU" sz="2000" dirty="0" smtClean="0"/>
          </a:p>
          <a:p>
            <a:r>
              <a:rPr lang="en-AU" sz="2000" dirty="0" err="1" smtClean="0"/>
              <a:t>E.g</a:t>
            </a:r>
            <a:r>
              <a:rPr lang="en-AU" sz="2000" dirty="0" smtClean="0"/>
              <a:t> Explain two different ways to do 4x276 in your head:  which is easier and why?  Would you use as different way to do 5x98?  Why/not?</a:t>
            </a:r>
            <a:endParaRPr lang="en-AU" sz="2000" dirty="0" smtClean="0"/>
          </a:p>
          <a:p>
            <a:endParaRPr lang="en-AU" dirty="0"/>
          </a:p>
        </p:txBody>
      </p:sp>
      <p:pic>
        <p:nvPicPr>
          <p:cNvPr id="4" name="Picture 3" descr="dancepenguin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588224" y="2132856"/>
            <a:ext cx="2016224" cy="201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Difference between Teaching Task and Assessment Task:  </a:t>
            </a:r>
            <a:r>
              <a:rPr lang="en-AU" b="1" dirty="0" smtClean="0"/>
              <a:t>Assessment Rubrics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AU" dirty="0" smtClean="0"/>
              <a:t>Used to check level of performance in lesson objective(s)</a:t>
            </a:r>
          </a:p>
          <a:p>
            <a:endParaRPr lang="en-AU" sz="1200" dirty="0" smtClean="0"/>
          </a:p>
          <a:p>
            <a:r>
              <a:rPr lang="en-AU" b="1" dirty="0" smtClean="0"/>
              <a:t>Simple Rubrics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b="1" dirty="0" smtClean="0"/>
              <a:t>Performance Standard Statements</a:t>
            </a:r>
          </a:p>
          <a:p>
            <a:pPr>
              <a:buNone/>
            </a:pPr>
            <a:r>
              <a:rPr lang="en-AU" sz="2000" dirty="0" smtClean="0"/>
              <a:t>Describes what different levels of performance looks like:  share with students at start of task (Dim 1)</a:t>
            </a:r>
          </a:p>
          <a:p>
            <a:pPr>
              <a:buNone/>
            </a:pPr>
            <a:endParaRPr lang="en-AU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23528" y="3386439"/>
          <a:ext cx="8640961" cy="1053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554"/>
                <a:gridCol w="2396233"/>
                <a:gridCol w="2251007"/>
                <a:gridCol w="2033167"/>
              </a:tblGrid>
              <a:tr h="413401">
                <a:tc gridSpan="2"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Got</a:t>
                      </a:r>
                      <a:r>
                        <a:rPr lang="en-AU" baseline="0" dirty="0" smtClean="0"/>
                        <a:t> it</a:t>
                      </a:r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Not there yet</a:t>
                      </a:r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  <a:tr h="597519">
                <a:tc>
                  <a:txBody>
                    <a:bodyPr/>
                    <a:lstStyle/>
                    <a:p>
                      <a:r>
                        <a:rPr lang="en-AU" dirty="0" smtClean="0"/>
                        <a:t>Full achievement of objectives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Substantial</a:t>
                      </a:r>
                      <a:r>
                        <a:rPr lang="en-AU" baseline="0" dirty="0" smtClean="0"/>
                        <a:t> achievement of objectives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Partial achievement of</a:t>
                      </a:r>
                      <a:r>
                        <a:rPr lang="en-AU" baseline="0" dirty="0" smtClean="0"/>
                        <a:t> objectives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Little achievement</a:t>
                      </a:r>
                      <a:r>
                        <a:rPr lang="en-AU" baseline="0" dirty="0" smtClean="0"/>
                        <a:t> of objectives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Assessment Types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b="1" dirty="0" smtClean="0"/>
              <a:t>Teacher Observations</a:t>
            </a:r>
            <a:r>
              <a:rPr lang="en-AU" dirty="0" smtClean="0"/>
              <a:t>:  notes, checklists (individual and class)</a:t>
            </a:r>
          </a:p>
          <a:p>
            <a:r>
              <a:rPr lang="en-AU" b="1" dirty="0" smtClean="0"/>
              <a:t>Student Writing</a:t>
            </a:r>
            <a:r>
              <a:rPr lang="en-AU" dirty="0" smtClean="0"/>
              <a:t>/Journals: express understandings, questions, attitudes, self-assessment</a:t>
            </a:r>
          </a:p>
          <a:p>
            <a:r>
              <a:rPr lang="en-AU" b="1" dirty="0" smtClean="0"/>
              <a:t>Diagnostic Interviews</a:t>
            </a:r>
            <a:r>
              <a:rPr lang="en-AU" dirty="0" smtClean="0"/>
              <a:t>:  time-consuming but rich: e.g. Which is more? 4/4 or 4/8? Show your thinking.</a:t>
            </a:r>
          </a:p>
          <a:p>
            <a:r>
              <a:rPr lang="en-AU" b="1" dirty="0" smtClean="0"/>
              <a:t>Tests</a:t>
            </a:r>
            <a:r>
              <a:rPr lang="en-AU" dirty="0" smtClean="0"/>
              <a:t>:  can go beyond low level ‘drill’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Assessment Grades: % or A-E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Controversial/troublesome issue at times . . .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What skill should matter most in overall grade . . .?</a:t>
            </a:r>
          </a:p>
          <a:p>
            <a:pPr>
              <a:buNone/>
            </a:pPr>
            <a:endParaRPr lang="en-A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AU" sz="2000" dirty="0" smtClean="0">
                <a:solidFill>
                  <a:schemeClr val="accent2">
                    <a:lumMod val="75000"/>
                  </a:schemeClr>
                </a:solidFill>
              </a:rPr>
              <a:t>Maths skills, concepts, explanations, problem-solving, attitude . . .</a:t>
            </a:r>
          </a:p>
          <a:p>
            <a:pPr>
              <a:buNone/>
            </a:pPr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</p:txBody>
      </p:sp>
      <p:sp>
        <p:nvSpPr>
          <p:cNvPr id="4" name="Rounded Rectangular Callout 3"/>
          <p:cNvSpPr/>
          <p:nvPr/>
        </p:nvSpPr>
        <p:spPr>
          <a:xfrm>
            <a:off x="179512" y="2276872"/>
            <a:ext cx="4968552" cy="165618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/>
              <a:t>What gets graded gets valued</a:t>
            </a:r>
          </a:p>
          <a:p>
            <a:pPr algn="ctr"/>
            <a:endParaRPr lang="en-AU" dirty="0"/>
          </a:p>
        </p:txBody>
      </p:sp>
      <p:sp>
        <p:nvSpPr>
          <p:cNvPr id="7" name="Cloud Callout 6"/>
          <p:cNvSpPr/>
          <p:nvPr/>
        </p:nvSpPr>
        <p:spPr>
          <a:xfrm>
            <a:off x="6012160" y="2348880"/>
            <a:ext cx="1656184" cy="1152128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What do you think . . .?</a:t>
            </a:r>
            <a:endParaRPr lang="en-AU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ETL123: Mathematics&amp;quot;&quot;/&gt;&lt;property id=&quot;20307&quot; value=&quot;256&quot;/&gt;&lt;/object&gt;&lt;object type=&quot;3&quot; unique_id=&quot;10005&quot;&gt;&lt;property id=&quot;20148&quot; value=&quot;5&quot;/&gt;&lt;property id=&quot;20300&quot; value=&quot;Slide 3 - &amp;quot;What do you think about when you think about Maths assessment?&amp;quot;&quot;/&gt;&lt;property id=&quot;20307&quot; value=&quot;257&quot;/&gt;&lt;/object&gt;&lt;object type=&quot;3&quot; unique_id=&quot;10006&quot;&gt;&lt;property id=&quot;20148&quot; value=&quot;5&quot;/&gt;&lt;property id=&quot;20300&quot; value=&quot;Slide 4 - &amp;quot;Why do we Assess?&amp;quot;&quot;/&gt;&lt;property id=&quot;20307&quot; value=&quot;258&quot;/&gt;&lt;/object&gt;&lt;object type=&quot;3&quot; unique_id=&quot;10007&quot;&gt;&lt;property id=&quot;20148&quot; value=&quot;5&quot;/&gt;&lt;property id=&quot;20300&quot; value=&quot;Slide 5 - &amp;quot;What do we Assess?&amp;quot;&quot;/&gt;&lt;property id=&quot;20307&quot; value=&quot;262&quot;/&gt;&lt;/object&gt;&lt;object type=&quot;3&quot; unique_id=&quot;10008&quot;&gt;&lt;property id=&quot;20148&quot; value=&quot;5&quot;/&gt;&lt;property id=&quot;20300&quot; value=&quot;Slide 6 - &amp;quot;Performance-Based Assessments&amp;quot;&quot;/&gt;&lt;property id=&quot;20307&quot; value=&quot;263&quot;/&gt;&lt;/object&gt;&lt;object type=&quot;3&quot; unique_id=&quot;10009&quot;&gt;&lt;property id=&quot;20148&quot; value=&quot;5&quot;/&gt;&lt;property id=&quot;20300&quot; value=&quot;Slide 7 - &amp;quot;Difference between Teaching Task and Assessment Task:  Assessment Rubrics&amp;quot;&quot;/&gt;&lt;property id=&quot;20307&quot; value=&quot;264&quot;/&gt;&lt;/object&gt;&lt;object type=&quot;3&quot; unique_id=&quot;10010&quot;&gt;&lt;property id=&quot;20148&quot; value=&quot;5&quot;/&gt;&lt;property id=&quot;20300&quot; value=&quot;Slide 8 - &amp;quot;Assessment Types&amp;quot;&quot;/&gt;&lt;property id=&quot;20307&quot; value=&quot;259&quot;/&gt;&lt;/object&gt;&lt;object type=&quot;3&quot; unique_id=&quot;10011&quot;&gt;&lt;property id=&quot;20148&quot; value=&quot;5&quot;/&gt;&lt;property id=&quot;20300&quot; value=&quot;Slide 9 - &amp;quot;Assessment Grades: % or A-E&amp;quot;&quot;/&gt;&lt;property id=&quot;20307&quot; value=&quot;260&quot;/&gt;&lt;/object&gt;&lt;object type=&quot;3&quot; unique_id=&quot;10128&quot;&gt;&lt;property id=&quot;20148&quot; value=&quot;5&quot;/&gt;&lt;property id=&quot;20300&quot; value=&quot;Slide 2 - &amp;quot;Maths Assessment is . . .&amp;quot;&quot;/&gt;&lt;property id=&quot;20307&quot; value=&quot;268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128</TotalTime>
  <Words>310</Words>
  <Application>Microsoft Office PowerPoint</Application>
  <PresentationFormat>On-screen Show (4:3)</PresentationFormat>
  <Paragraphs>81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Median</vt:lpstr>
      <vt:lpstr>ETL123: Mathematics</vt:lpstr>
      <vt:lpstr>Maths Assessment is . . .</vt:lpstr>
      <vt:lpstr>What do you think about when you think about Maths assessment?</vt:lpstr>
      <vt:lpstr>Why do we Assess?</vt:lpstr>
      <vt:lpstr>What do we Assess?</vt:lpstr>
      <vt:lpstr>Performance-Based Assessments</vt:lpstr>
      <vt:lpstr>Difference between Teaching Task and Assessment Task:  Assessment Rubrics</vt:lpstr>
      <vt:lpstr>Assessment Types</vt:lpstr>
      <vt:lpstr>Assessment Grades: % or A-E</vt:lpstr>
    </vt:vector>
  </TitlesOfParts>
  <Company>Charles Darwin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ETL123: Mathematics</dc:title>
  <dc:creator>CDU</dc:creator>
  <cp:lastModifiedBy>CDU</cp:lastModifiedBy>
  <cp:revision>18</cp:revision>
  <dcterms:created xsi:type="dcterms:W3CDTF">2011-10-26T23:54:46Z</dcterms:created>
  <dcterms:modified xsi:type="dcterms:W3CDTF">2011-11-03T07:41:17Z</dcterms:modified>
</cp:coreProperties>
</file>